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C45"/>
    <a:srgbClr val="909DFF"/>
    <a:srgbClr val="F3FFCC"/>
    <a:srgbClr val="8BC07E"/>
    <a:srgbClr val="BEFFB8"/>
    <a:srgbClr val="FFFFE2"/>
    <a:srgbClr val="FFCAD2"/>
    <a:srgbClr val="C0F4C4"/>
    <a:srgbClr val="D7DADD"/>
    <a:srgbClr val="F4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2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1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0CA1-22CA-6D49-B440-703F8E632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9AC4AB-D33C-9047-9648-36CFBB94B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F293C-42D0-FA41-B464-F4623242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72228-2C1D-4240-94BE-A2F7C551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2D5B7-0F27-9B4C-A292-F1ADEDFB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97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39A6B-E951-F546-A3AF-21367940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1BC0EF-0EFC-D441-9F29-D04091C71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42350-361C-1D4F-AED1-2BAFC220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382FF-B5C8-544B-BE2F-0861AA5A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9573F-796E-0943-B2A3-15A63B48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859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9BBB84-2901-714A-8B3F-69730807B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51154-BFAF-6C42-9391-B11461C2E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37AB2-99B3-9441-AC40-58058327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437A5-4DD0-BC43-93B0-E659D981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EE214-CFC1-9144-A15C-D983AE45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51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EC38C-B37C-C442-940B-DCE5F3C5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8AE7D-B558-3545-9C95-9AC678801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9D228-1F9B-1F48-A420-DAE57477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6381B-D6DD-B946-A692-6960BD94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04289-BDF3-604E-803C-FC0906E8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6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83400-95FE-8441-BC5B-3363B830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FA646-7B9D-B346-8821-4CE7649F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9CDFF-57E9-CA4E-B42D-335ADF46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F3034-AA6E-E643-BA46-5DE65425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EB964-C6C6-1E45-95B9-EB5234E0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1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5BF10-A4B2-554D-AE44-759C76B7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76D93-ACA8-9341-B958-18E731F56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78CDBF-4D02-C644-8F60-1556F8C6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3D6B4D-48C9-5046-9971-AB18BDA2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9C1D16-B8CA-254A-B0A8-628508A4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979F7-3B24-D143-A350-AFAF3DB1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671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1F8B2-B4E2-8C42-9EE6-920F123D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9C71AF-85AA-1143-AE10-6B0FB0C7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9756B-BBE4-264C-8B9B-A37A3F6D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798791-C858-B441-8FA4-CAE47C7FE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C8F397-64D6-BB40-8EC0-2ACA97F2B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BD5CA0-388B-224F-A920-3F30CBD4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A772D5-FF6B-A146-8A8F-6EA37859D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C68AC0-7C2F-8549-A222-46AE75A0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79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7BB51-C1B7-C44F-894F-1724E32D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112AA-14F0-2C49-8DF4-1DC3D476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7653B-6D82-984F-B4E0-7D7D8E46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830465-97C8-D649-AB43-BB384073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28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3A64CD-FC4E-CF49-81A0-E244311D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DCBCB5-9EA5-4B4A-B66C-A165201D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13E6D-7E1C-DC49-825C-3FA58406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71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5093C-708E-F34D-A0CB-612C4ABD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F98510-BAB3-7E49-A483-E3598EB0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07773-A854-9241-87D7-19C462537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E4D39C-A581-6342-BA79-262C7E59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D1B7C-9A2F-4C4F-8240-2B57E19C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EBC3D-1E4F-4F42-A457-FED96882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32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AD486-34B1-EB47-AED4-2D2EF180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2209D3-A1F6-2643-B0F7-C4F7BC57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60E206-5391-4B42-827F-7E2D97F08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D3B84-D98B-BF47-A271-C0283CB7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4BBE6-81EE-874F-BFB7-2C6852C4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8C40F-25AE-E445-A035-4E8FA0AC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70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B92C07-77FA-C841-8693-35714453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1CA0C-C6DF-F34F-94C2-AC095505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43C26-BB1E-B84F-BD2F-F6A8EDE5B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F96C4-9DAB-BC43-B4C0-71061F3C1B69}" type="datetimeFigureOut">
              <a:rPr kumimoji="1" lang="ko-KR" altLang="en-US" smtClean="0"/>
              <a:t>2018. 11. 1.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4079C9-137C-154C-BBBB-91BEF16D3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89728-8B6A-5F45-95B0-0B719FA91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D5859-82A8-FF46-A5CA-CED5DB1DB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75A676-19AE-5E43-B40A-B4051CAB0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3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jrnjs123.wixsite.com/404-http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F1C194F-CBC7-4240-A260-2675C21A9880}"/>
              </a:ext>
            </a:extLst>
          </p:cNvPr>
          <p:cNvCxnSpPr>
            <a:cxnSpLocks/>
          </p:cNvCxnSpPr>
          <p:nvPr/>
        </p:nvCxnSpPr>
        <p:spPr>
          <a:xfrm flipH="1">
            <a:off x="1" y="3022701"/>
            <a:ext cx="12191999" cy="0"/>
          </a:xfrm>
          <a:prstGeom prst="line">
            <a:avLst/>
          </a:prstGeom>
          <a:ln w="88900">
            <a:solidFill>
              <a:srgbClr val="C0F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8B42EB-0438-9B4B-9C2B-D28F5F2CAE6E}"/>
              </a:ext>
            </a:extLst>
          </p:cNvPr>
          <p:cNvSpPr txBox="1"/>
          <p:nvPr/>
        </p:nvSpPr>
        <p:spPr>
          <a:xfrm>
            <a:off x="811874" y="1636906"/>
            <a:ext cx="9117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dirty="0">
                <a:solidFill>
                  <a:schemeClr val="bg2">
                    <a:lumMod val="25000"/>
                  </a:schemeClr>
                </a:solidFill>
                <a:latin typeface="Aharoni" panose="020F0502020204030204" pitchFamily="34" charset="0"/>
                <a:ea typeface="HeadLineA" pitchFamily="2" charset="-127"/>
                <a:cs typeface="Aharoni" panose="020F0502020204030204" pitchFamily="34" charset="0"/>
              </a:rPr>
              <a:t>OPEN SOURCE</a:t>
            </a:r>
            <a:endParaRPr kumimoji="1" lang="ko-KR" altLang="en-US" sz="9600" dirty="0">
              <a:solidFill>
                <a:schemeClr val="bg2">
                  <a:lumMod val="25000"/>
                </a:schemeClr>
              </a:solidFill>
              <a:latin typeface="Aharoni" panose="020F0502020204030204" pitchFamily="34" charset="0"/>
              <a:ea typeface="HeadLineA" pitchFamily="2" charset="-127"/>
              <a:cs typeface="Aharoni" panose="020F050202020403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FD2B3F1-E83B-284C-ACF0-A623EB372F48}"/>
              </a:ext>
            </a:extLst>
          </p:cNvPr>
          <p:cNvCxnSpPr>
            <a:cxnSpLocks/>
          </p:cNvCxnSpPr>
          <p:nvPr/>
        </p:nvCxnSpPr>
        <p:spPr>
          <a:xfrm>
            <a:off x="10323873" y="0"/>
            <a:ext cx="0" cy="6883387"/>
          </a:xfrm>
          <a:prstGeom prst="line">
            <a:avLst/>
          </a:prstGeom>
          <a:ln w="1587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한쪽 모서리는 잘리고 다른 쪽 모서리는 둥근 사각형 3">
            <a:extLst>
              <a:ext uri="{FF2B5EF4-FFF2-40B4-BE49-F238E27FC236}">
                <a16:creationId xmlns:a16="http://schemas.microsoft.com/office/drawing/2014/main" id="{0F3EDABA-FA40-8546-8F9A-F124F953612A}"/>
              </a:ext>
            </a:extLst>
          </p:cNvPr>
          <p:cNvSpPr/>
          <p:nvPr/>
        </p:nvSpPr>
        <p:spPr>
          <a:xfrm>
            <a:off x="2" y="5792006"/>
            <a:ext cx="4538495" cy="109138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FF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한쪽 모서리는 잘리고 다른 쪽 모서리는 둥근 사각형 4">
            <a:extLst>
              <a:ext uri="{FF2B5EF4-FFF2-40B4-BE49-F238E27FC236}">
                <a16:creationId xmlns:a16="http://schemas.microsoft.com/office/drawing/2014/main" id="{5B6053BB-5C69-CC4A-83D8-A161FF67E1AF}"/>
              </a:ext>
            </a:extLst>
          </p:cNvPr>
          <p:cNvSpPr/>
          <p:nvPr/>
        </p:nvSpPr>
        <p:spPr>
          <a:xfrm>
            <a:off x="0" y="5925171"/>
            <a:ext cx="4336026" cy="958216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276E4-E46C-6D46-8AC8-10B00E652218}"/>
              </a:ext>
            </a:extLst>
          </p:cNvPr>
          <p:cNvSpPr txBox="1"/>
          <p:nvPr/>
        </p:nvSpPr>
        <p:spPr>
          <a:xfrm>
            <a:off x="0" y="5975870"/>
            <a:ext cx="3982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HANYANG SOFTWARE</a:t>
            </a:r>
          </a:p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PPT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29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43F3D57-C47D-624B-8ACE-28F78B506F99}"/>
              </a:ext>
            </a:extLst>
          </p:cNvPr>
          <p:cNvCxnSpPr>
            <a:cxnSpLocks/>
          </p:cNvCxnSpPr>
          <p:nvPr/>
        </p:nvCxnSpPr>
        <p:spPr>
          <a:xfrm flipH="1">
            <a:off x="0" y="2445816"/>
            <a:ext cx="12191999" cy="0"/>
          </a:xfrm>
          <a:prstGeom prst="line">
            <a:avLst/>
          </a:prstGeom>
          <a:ln w="8890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8BE123-4B41-9E4F-AC7A-4694494E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5" y="673280"/>
            <a:ext cx="6073161" cy="3898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2E5D4D-61DF-C24F-B1FE-C52C251F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37" y="2763508"/>
            <a:ext cx="3814924" cy="3814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25F0-2BB7-6D45-B89B-6C2DB7F0D132}"/>
              </a:ext>
            </a:extLst>
          </p:cNvPr>
          <p:cNvSpPr txBox="1"/>
          <p:nvPr/>
        </p:nvSpPr>
        <p:spPr>
          <a:xfrm>
            <a:off x="7955213" y="3295023"/>
            <a:ext cx="2377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rgbClr val="D23C45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15,000</a:t>
            </a:r>
            <a:endParaRPr kumimoji="1" lang="ko-KR" altLang="en-US" sz="5400" dirty="0">
              <a:solidFill>
                <a:srgbClr val="D23C45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266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C7330DDF-F188-5F47-AA9F-A4991BBB2CED}"/>
              </a:ext>
            </a:extLst>
          </p:cNvPr>
          <p:cNvCxnSpPr>
            <a:cxnSpLocks/>
          </p:cNvCxnSpPr>
          <p:nvPr/>
        </p:nvCxnSpPr>
        <p:spPr>
          <a:xfrm flipH="1">
            <a:off x="0" y="2445816"/>
            <a:ext cx="12191999" cy="0"/>
          </a:xfrm>
          <a:prstGeom prst="line">
            <a:avLst/>
          </a:prstGeom>
          <a:ln w="8890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68E53A-4F6D-C043-ABA7-A59EF512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87" y="237995"/>
            <a:ext cx="6603625" cy="3620004"/>
          </a:xfrm>
          <a:prstGeom prst="rect">
            <a:avLst/>
          </a:prstGeom>
        </p:spPr>
      </p:pic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5E7F8EE-679D-0D42-899B-F287E1EA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19" y="3945698"/>
            <a:ext cx="9057759" cy="2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51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1F0ACDEC-3966-D149-AF27-D5C8D3542DE4}"/>
              </a:ext>
            </a:extLst>
          </p:cNvPr>
          <p:cNvCxnSpPr>
            <a:cxnSpLocks/>
          </p:cNvCxnSpPr>
          <p:nvPr/>
        </p:nvCxnSpPr>
        <p:spPr>
          <a:xfrm flipH="1">
            <a:off x="0" y="2445816"/>
            <a:ext cx="12191999" cy="0"/>
          </a:xfrm>
          <a:prstGeom prst="line">
            <a:avLst/>
          </a:prstGeom>
          <a:ln w="889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FFD2A6F3-5A7D-DA41-83C1-F4C2CAFF4A07}"/>
              </a:ext>
            </a:extLst>
          </p:cNvPr>
          <p:cNvCxnSpPr>
            <a:cxnSpLocks/>
          </p:cNvCxnSpPr>
          <p:nvPr/>
        </p:nvCxnSpPr>
        <p:spPr>
          <a:xfrm flipH="1">
            <a:off x="1" y="2445816"/>
            <a:ext cx="1177446" cy="0"/>
          </a:xfrm>
          <a:prstGeom prst="line">
            <a:avLst/>
          </a:prstGeom>
          <a:ln w="8890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F567A2-09ED-544C-9E3E-D66DF3A3ED8F}"/>
              </a:ext>
            </a:extLst>
          </p:cNvPr>
          <p:cNvSpPr txBox="1"/>
          <p:nvPr/>
        </p:nvSpPr>
        <p:spPr>
          <a:xfrm>
            <a:off x="6095999" y="2630466"/>
            <a:ext cx="3047629" cy="15696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9600" dirty="0">
                <a:solidFill>
                  <a:schemeClr val="bg1">
                    <a:lumMod val="95000"/>
                  </a:schemeClr>
                </a:solidFill>
                <a:latin typeface="AppleGothic" pitchFamily="2" charset="-127"/>
                <a:ea typeface="AppleGothic" pitchFamily="2" charset="-127"/>
                <a:cs typeface="Ebrima" panose="020F0502020204030204" pitchFamily="34" charset="0"/>
              </a:rPr>
              <a:t>Q&amp;A</a:t>
            </a:r>
            <a:endParaRPr kumimoji="1" lang="ko-KR" altLang="en-US" sz="9600" dirty="0">
              <a:solidFill>
                <a:schemeClr val="bg1">
                  <a:lumMod val="95000"/>
                </a:schemeClr>
              </a:solidFill>
              <a:latin typeface="AppleGothic" pitchFamily="2" charset="-127"/>
              <a:ea typeface="AppleGothic" pitchFamily="2" charset="-127"/>
              <a:cs typeface="Ebrim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3879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126895E-15F1-BB42-B55A-6F594572E86B}"/>
              </a:ext>
            </a:extLst>
          </p:cNvPr>
          <p:cNvCxnSpPr>
            <a:cxnSpLocks/>
          </p:cNvCxnSpPr>
          <p:nvPr/>
        </p:nvCxnSpPr>
        <p:spPr>
          <a:xfrm flipH="1">
            <a:off x="1" y="3022701"/>
            <a:ext cx="12191999" cy="0"/>
          </a:xfrm>
          <a:prstGeom prst="line">
            <a:avLst/>
          </a:prstGeom>
          <a:ln w="88900">
            <a:solidFill>
              <a:srgbClr val="C0F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D0C927-2E90-A343-BC31-8DA0417C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51" y="2589043"/>
            <a:ext cx="5482497" cy="1202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5192B-FE0B-1940-9E1D-C086A711AC9A}"/>
              </a:ext>
            </a:extLst>
          </p:cNvPr>
          <p:cNvSpPr txBox="1"/>
          <p:nvPr/>
        </p:nvSpPr>
        <p:spPr>
          <a:xfrm>
            <a:off x="881271" y="1761621"/>
            <a:ext cx="1042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FFCAD2"/>
                </a:highlight>
                <a:latin typeface="Microsoft GothicNeo" panose="020B0503020000020004" pitchFamily="34" charset="-127"/>
                <a:ea typeface="Microsoft GothicNeo" panose="020B0503020000020004" pitchFamily="34" charset="-127"/>
                <a:cs typeface="Tahoma" panose="020B0604030504040204" pitchFamily="34" charset="0"/>
              </a:rPr>
              <a:t>‘아직도 홈페이지가 없으시다고요</a:t>
            </a:r>
            <a:r>
              <a:rPr lang="en-US" altLang="ko-KR" sz="2800" dirty="0">
                <a:highlight>
                  <a:srgbClr val="FFCAD2"/>
                </a:highlight>
                <a:latin typeface="Microsoft GothicNeo" panose="020B0503020000020004" pitchFamily="34" charset="-127"/>
                <a:ea typeface="Microsoft GothicNeo" panose="020B0503020000020004" pitchFamily="34" charset="-127"/>
                <a:cs typeface="Tahoma" panose="020B0604030504040204" pitchFamily="34" charset="0"/>
              </a:rPr>
              <a:t>? </a:t>
            </a:r>
            <a:r>
              <a:rPr lang="ko-KR" altLang="en-US" sz="2800" dirty="0">
                <a:highlight>
                  <a:srgbClr val="FFCAD2"/>
                </a:highlight>
                <a:latin typeface="Microsoft GothicNeo" panose="020B0503020000020004" pitchFamily="34" charset="-127"/>
                <a:ea typeface="Microsoft GothicNeo" panose="020B0503020000020004" pitchFamily="34" charset="-127"/>
                <a:cs typeface="Tahoma" panose="020B0604030504040204" pitchFamily="34" charset="0"/>
              </a:rPr>
              <a:t>이제 마음대로 직접 제작해보세요</a:t>
            </a:r>
            <a:r>
              <a:rPr lang="en-US" altLang="ko-KR" sz="2800" dirty="0">
                <a:highlight>
                  <a:srgbClr val="FFCAD2"/>
                </a:highlight>
                <a:latin typeface="Microsoft GothicNeo" panose="020B0503020000020004" pitchFamily="34" charset="-127"/>
                <a:ea typeface="Microsoft GothicNeo" panose="020B0503020000020004" pitchFamily="34" charset="-127"/>
                <a:cs typeface="Tahoma" panose="020B0604030504040204" pitchFamily="34" charset="0"/>
              </a:rPr>
              <a:t>!’</a:t>
            </a:r>
            <a:endParaRPr kumimoji="1" lang="ko-KR" altLang="en-US" sz="2800" dirty="0">
              <a:highlight>
                <a:srgbClr val="FFCAD2"/>
              </a:highlight>
              <a:latin typeface="Microsoft GothicNeo" panose="020B0503020000020004" pitchFamily="34" charset="-127"/>
              <a:ea typeface="Microsoft GothicNeo" panose="020B0503020000020004" pitchFamily="34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557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DDBF4-ED4B-964A-88D9-95CF019B2763}"/>
              </a:ext>
            </a:extLst>
          </p:cNvPr>
          <p:cNvSpPr txBox="1"/>
          <p:nvPr/>
        </p:nvSpPr>
        <p:spPr>
          <a:xfrm>
            <a:off x="2821481" y="1556557"/>
            <a:ext cx="6549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dirty="0">
                <a:solidFill>
                  <a:srgbClr val="0070C0"/>
                </a:solidFill>
                <a:latin typeface="Abadi" panose="020F0502020204030204" pitchFamily="34" charset="0"/>
                <a:ea typeface="Tahoma" panose="020B0604030504040204" pitchFamily="34" charset="0"/>
                <a:cs typeface="Abadi" panose="020F0502020204030204" pitchFamily="34" charset="0"/>
              </a:rPr>
              <a:t>Cloud</a:t>
            </a:r>
            <a:r>
              <a:rPr kumimoji="1" lang="en-US" altLang="ko-KR" sz="4000" dirty="0">
                <a:latin typeface="Abadi" panose="020F0502020204030204" pitchFamily="34" charset="0"/>
                <a:ea typeface="Tahoma" panose="020B0604030504040204" pitchFamily="34" charset="0"/>
                <a:cs typeface="Abadi" panose="020F0502020204030204" pitchFamily="34" charset="0"/>
              </a:rPr>
              <a:t> </a:t>
            </a:r>
            <a:r>
              <a:rPr kumimoji="1" lang="en-US" altLang="ko-KR" sz="4400" dirty="0">
                <a:latin typeface="Abadi" panose="020F0502020204030204" pitchFamily="34" charset="0"/>
                <a:ea typeface="Tahoma" panose="020B0604030504040204" pitchFamily="34" charset="0"/>
                <a:cs typeface="Abadi" panose="020F0502020204030204" pitchFamily="34" charset="0"/>
              </a:rPr>
              <a:t>web site builder</a:t>
            </a:r>
            <a:endParaRPr kumimoji="1" lang="ko-KR" altLang="en-US" sz="4000" dirty="0">
              <a:latin typeface="Abadi" panose="020F0502020204030204" pitchFamily="34" charset="0"/>
              <a:ea typeface="Microsoft GothicNeo" panose="020B0500000101010101" pitchFamily="34" charset="-127"/>
              <a:cs typeface="Abad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A41E4A-4D44-1342-BCAC-39667FD8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26" y="3387929"/>
            <a:ext cx="2626699" cy="262669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8E78F8A-0440-3241-AFB9-76006DD894C9}"/>
              </a:ext>
            </a:extLst>
          </p:cNvPr>
          <p:cNvCxnSpPr>
            <a:cxnSpLocks/>
          </p:cNvCxnSpPr>
          <p:nvPr/>
        </p:nvCxnSpPr>
        <p:spPr>
          <a:xfrm>
            <a:off x="2096274" y="4701278"/>
            <a:ext cx="5971947" cy="1"/>
          </a:xfrm>
          <a:prstGeom prst="straightConnector1">
            <a:avLst/>
          </a:prstGeom>
          <a:ln w="127000">
            <a:solidFill>
              <a:srgbClr val="D23C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F5E300D-7D3C-904D-9DF3-E20195FD108A}"/>
              </a:ext>
            </a:extLst>
          </p:cNvPr>
          <p:cNvCxnSpPr>
            <a:cxnSpLocks/>
          </p:cNvCxnSpPr>
          <p:nvPr/>
        </p:nvCxnSpPr>
        <p:spPr>
          <a:xfrm flipH="1">
            <a:off x="1" y="3022701"/>
            <a:ext cx="12191999" cy="0"/>
          </a:xfrm>
          <a:prstGeom prst="line">
            <a:avLst/>
          </a:prstGeom>
          <a:ln w="88900">
            <a:solidFill>
              <a:srgbClr val="C0F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B51172A-F621-0241-94F2-FC8449FE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34" y="2271171"/>
            <a:ext cx="4217497" cy="42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9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B876E9F-7412-514A-8592-2049508DDF58}"/>
              </a:ext>
            </a:extLst>
          </p:cNvPr>
          <p:cNvCxnSpPr>
            <a:cxnSpLocks/>
          </p:cNvCxnSpPr>
          <p:nvPr/>
        </p:nvCxnSpPr>
        <p:spPr>
          <a:xfrm flipH="1">
            <a:off x="1" y="3022701"/>
            <a:ext cx="12191999" cy="0"/>
          </a:xfrm>
          <a:prstGeom prst="line">
            <a:avLst/>
          </a:prstGeom>
          <a:ln w="88900">
            <a:solidFill>
              <a:srgbClr val="C0F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E738FE2-8818-354B-8C47-023C0B34FAAE}"/>
              </a:ext>
            </a:extLst>
          </p:cNvPr>
          <p:cNvCxnSpPr>
            <a:cxnSpLocks/>
          </p:cNvCxnSpPr>
          <p:nvPr/>
        </p:nvCxnSpPr>
        <p:spPr>
          <a:xfrm>
            <a:off x="10323873" y="0"/>
            <a:ext cx="0" cy="6883387"/>
          </a:xfrm>
          <a:prstGeom prst="line">
            <a:avLst/>
          </a:prstGeom>
          <a:ln w="1587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&#10;&#10;자동 생성된 설명">
            <a:hlinkClick r:id="rId2"/>
            <a:extLst>
              <a:ext uri="{FF2B5EF4-FFF2-40B4-BE49-F238E27FC236}">
                <a16:creationId xmlns:a16="http://schemas.microsoft.com/office/drawing/2014/main" id="{E294ECA8-114E-9644-B862-4EEDBB4F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31" y="463650"/>
            <a:ext cx="11876169" cy="59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247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E0EB-BA5E-4941-AD98-84EF459CEE7B}"/>
              </a:ext>
            </a:extLst>
          </p:cNvPr>
          <p:cNvSpPr/>
          <p:nvPr/>
        </p:nvSpPr>
        <p:spPr>
          <a:xfrm>
            <a:off x="0" y="3676548"/>
            <a:ext cx="12192000" cy="3812146"/>
          </a:xfrm>
          <a:prstGeom prst="rect">
            <a:avLst/>
          </a:prstGeom>
          <a:solidFill>
            <a:srgbClr val="BEF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962346-4B42-D74F-93FB-779EFB18DF26}"/>
              </a:ext>
            </a:extLst>
          </p:cNvPr>
          <p:cNvSpPr/>
          <p:nvPr/>
        </p:nvSpPr>
        <p:spPr>
          <a:xfrm>
            <a:off x="0" y="0"/>
            <a:ext cx="12192000" cy="3812146"/>
          </a:xfrm>
          <a:prstGeom prst="rect">
            <a:avLst/>
          </a:prstGeom>
          <a:solidFill>
            <a:srgbClr val="F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B39B5F1-DE8B-1F43-B739-4C49BAB54DDA}"/>
              </a:ext>
            </a:extLst>
          </p:cNvPr>
          <p:cNvCxnSpPr>
            <a:cxnSpLocks/>
          </p:cNvCxnSpPr>
          <p:nvPr/>
        </p:nvCxnSpPr>
        <p:spPr>
          <a:xfrm>
            <a:off x="10323873" y="0"/>
            <a:ext cx="0" cy="6883387"/>
          </a:xfrm>
          <a:prstGeom prst="line">
            <a:avLst/>
          </a:prstGeom>
          <a:ln w="1587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20EE6E8-BEC6-764C-BDB8-B997F8FD7D6B}"/>
              </a:ext>
            </a:extLst>
          </p:cNvPr>
          <p:cNvCxnSpPr>
            <a:cxnSpLocks/>
          </p:cNvCxnSpPr>
          <p:nvPr/>
        </p:nvCxnSpPr>
        <p:spPr>
          <a:xfrm flipH="1">
            <a:off x="8062175" y="1139409"/>
            <a:ext cx="2261698" cy="0"/>
          </a:xfrm>
          <a:prstGeom prst="line">
            <a:avLst/>
          </a:prstGeom>
          <a:ln w="952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7715735-D31E-6743-9CBE-9CD599A7831E}"/>
              </a:ext>
            </a:extLst>
          </p:cNvPr>
          <p:cNvCxnSpPr>
            <a:cxnSpLocks/>
          </p:cNvCxnSpPr>
          <p:nvPr/>
        </p:nvCxnSpPr>
        <p:spPr>
          <a:xfrm flipH="1">
            <a:off x="9234917" y="2334998"/>
            <a:ext cx="1088956" cy="0"/>
          </a:xfrm>
          <a:prstGeom prst="line">
            <a:avLst/>
          </a:prstGeom>
          <a:ln w="952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55D3D1F-5418-F344-B3C6-555F4A92C7AF}"/>
              </a:ext>
            </a:extLst>
          </p:cNvPr>
          <p:cNvCxnSpPr>
            <a:cxnSpLocks/>
          </p:cNvCxnSpPr>
          <p:nvPr/>
        </p:nvCxnSpPr>
        <p:spPr>
          <a:xfrm flipH="1">
            <a:off x="8062175" y="3497316"/>
            <a:ext cx="2261699" cy="0"/>
          </a:xfrm>
          <a:prstGeom prst="line">
            <a:avLst/>
          </a:prstGeom>
          <a:ln w="952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F081043-DC3E-4F49-B88C-3C266C5DADDB}"/>
              </a:ext>
            </a:extLst>
          </p:cNvPr>
          <p:cNvCxnSpPr>
            <a:cxnSpLocks/>
          </p:cNvCxnSpPr>
          <p:nvPr/>
        </p:nvCxnSpPr>
        <p:spPr>
          <a:xfrm flipH="1">
            <a:off x="9234917" y="4614558"/>
            <a:ext cx="1088956" cy="0"/>
          </a:xfrm>
          <a:prstGeom prst="line">
            <a:avLst/>
          </a:prstGeom>
          <a:ln w="952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FB67D65-AD8B-8F4B-8808-BFE572DC8021}"/>
              </a:ext>
            </a:extLst>
          </p:cNvPr>
          <p:cNvCxnSpPr>
            <a:cxnSpLocks/>
          </p:cNvCxnSpPr>
          <p:nvPr/>
        </p:nvCxnSpPr>
        <p:spPr>
          <a:xfrm flipH="1">
            <a:off x="8062175" y="5825172"/>
            <a:ext cx="2261698" cy="0"/>
          </a:xfrm>
          <a:prstGeom prst="line">
            <a:avLst/>
          </a:prstGeom>
          <a:ln w="952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0D4817-E807-814C-AE14-7545DB452D48}"/>
              </a:ext>
            </a:extLst>
          </p:cNvPr>
          <p:cNvSpPr txBox="1"/>
          <p:nvPr/>
        </p:nvSpPr>
        <p:spPr>
          <a:xfrm>
            <a:off x="7311874" y="605307"/>
            <a:ext cx="1582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2018.10.05</a:t>
            </a:r>
            <a:endParaRPr kumimoji="1" lang="ko-KR" altLang="en-US" sz="22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EC668-6A2B-3044-A759-F42757E8170E}"/>
              </a:ext>
            </a:extLst>
          </p:cNvPr>
          <p:cNvSpPr txBox="1"/>
          <p:nvPr/>
        </p:nvSpPr>
        <p:spPr>
          <a:xfrm>
            <a:off x="8479039" y="1817120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2018.10.11</a:t>
            </a:r>
            <a:endParaRPr kumimoji="1" lang="ko-KR" altLang="en-US" sz="22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451254-5C2B-3C47-B55A-32B8A96147C2}"/>
              </a:ext>
            </a:extLst>
          </p:cNvPr>
          <p:cNvSpPr txBox="1"/>
          <p:nvPr/>
        </p:nvSpPr>
        <p:spPr>
          <a:xfrm>
            <a:off x="7311874" y="2963213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2018.10.12</a:t>
            </a:r>
            <a:endParaRPr kumimoji="1" lang="ko-KR" altLang="en-US" sz="22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80D2F-D481-ED4F-AAF0-FCAC7FEA394D}"/>
              </a:ext>
            </a:extLst>
          </p:cNvPr>
          <p:cNvSpPr txBox="1"/>
          <p:nvPr/>
        </p:nvSpPr>
        <p:spPr>
          <a:xfrm>
            <a:off x="8479039" y="4102583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2018.10.18</a:t>
            </a:r>
            <a:endParaRPr kumimoji="1" lang="ko-KR" altLang="en-US" sz="22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CABD3E-802A-7846-AB39-3EAA73AC6C85}"/>
              </a:ext>
            </a:extLst>
          </p:cNvPr>
          <p:cNvSpPr txBox="1"/>
          <p:nvPr/>
        </p:nvSpPr>
        <p:spPr>
          <a:xfrm>
            <a:off x="7309970" y="5291068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2018.10.23</a:t>
            </a:r>
            <a:endParaRPr kumimoji="1" lang="ko-KR" altLang="en-US" sz="22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333B7-2CC5-8640-95B8-1717F3C93E8B}"/>
              </a:ext>
            </a:extLst>
          </p:cNvPr>
          <p:cNvSpPr txBox="1"/>
          <p:nvPr/>
        </p:nvSpPr>
        <p:spPr>
          <a:xfrm>
            <a:off x="1554441" y="1321298"/>
            <a:ext cx="401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준비 및 자료조사</a:t>
            </a:r>
            <a:r>
              <a:rPr kumimoji="1" lang="en-US" altLang="ko-KR" sz="3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sz="3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작업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DBD596-1719-FB49-BF7E-48F0C5F240AF}"/>
              </a:ext>
            </a:extLst>
          </p:cNvPr>
          <p:cNvSpPr txBox="1"/>
          <p:nvPr/>
        </p:nvSpPr>
        <p:spPr>
          <a:xfrm>
            <a:off x="1554441" y="4850952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공동 작업 및 피드백</a:t>
            </a:r>
          </a:p>
        </p:txBody>
      </p:sp>
    </p:spTree>
    <p:extLst>
      <p:ext uri="{BB962C8B-B14F-4D97-AF65-F5344CB8AC3E}">
        <p14:creationId xmlns:p14="http://schemas.microsoft.com/office/powerpoint/2010/main" val="1690274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BE8E04-6C68-C34B-BA5F-C289FFCFEB0D}"/>
              </a:ext>
            </a:extLst>
          </p:cNvPr>
          <p:cNvSpPr/>
          <p:nvPr/>
        </p:nvSpPr>
        <p:spPr>
          <a:xfrm>
            <a:off x="0" y="0"/>
            <a:ext cx="12192000" cy="7488694"/>
          </a:xfrm>
          <a:prstGeom prst="rect">
            <a:avLst/>
          </a:prstGeom>
          <a:solidFill>
            <a:srgbClr val="BEF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2B58D1E-03CE-4F47-BB71-9E68EDBEA748}"/>
              </a:ext>
            </a:extLst>
          </p:cNvPr>
          <p:cNvCxnSpPr>
            <a:cxnSpLocks/>
          </p:cNvCxnSpPr>
          <p:nvPr/>
        </p:nvCxnSpPr>
        <p:spPr>
          <a:xfrm>
            <a:off x="10323873" y="0"/>
            <a:ext cx="0" cy="2443152"/>
          </a:xfrm>
          <a:prstGeom prst="line">
            <a:avLst/>
          </a:prstGeom>
          <a:ln w="1587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FB2036-2628-B341-9C94-A749C1056801}"/>
              </a:ext>
            </a:extLst>
          </p:cNvPr>
          <p:cNvCxnSpPr>
            <a:cxnSpLocks/>
          </p:cNvCxnSpPr>
          <p:nvPr/>
        </p:nvCxnSpPr>
        <p:spPr>
          <a:xfrm flipH="1">
            <a:off x="9324769" y="2443152"/>
            <a:ext cx="2867232" cy="0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95D544E-65ED-1F42-A25C-3D4ADBE9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023" y="2104974"/>
            <a:ext cx="3278746" cy="327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AD8F2-86C0-D849-9B8C-849850CE3F7D}"/>
              </a:ext>
            </a:extLst>
          </p:cNvPr>
          <p:cNvSpPr txBox="1"/>
          <p:nvPr/>
        </p:nvSpPr>
        <p:spPr>
          <a:xfrm>
            <a:off x="3027248" y="2537873"/>
            <a:ext cx="301877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900" dirty="0">
                <a:latin typeface="Al Nile" pitchFamily="2" charset="-78"/>
                <a:ea typeface="MS Gothic" panose="020B0609070205080204" pitchFamily="49" charset="-128"/>
                <a:cs typeface="Al Bayan Plain" pitchFamily="2" charset="-78"/>
              </a:rPr>
              <a:t>git</a:t>
            </a:r>
            <a:endParaRPr kumimoji="1" lang="ko-KR" altLang="en-US" sz="19900" dirty="0">
              <a:latin typeface="Al Nile" pitchFamily="2" charset="-78"/>
              <a:cs typeface="Al Bayan Plain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CFD17-3D62-924B-9298-35A60E84D1E0}"/>
              </a:ext>
            </a:extLst>
          </p:cNvPr>
          <p:cNvSpPr txBox="1"/>
          <p:nvPr/>
        </p:nvSpPr>
        <p:spPr>
          <a:xfrm>
            <a:off x="8099378" y="4614822"/>
            <a:ext cx="1279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Al Nile" pitchFamily="2" charset="-78"/>
                <a:ea typeface="MS Gothic" panose="020B0609070205080204" pitchFamily="49" charset="-128"/>
                <a:cs typeface="Al Bayan Plain" pitchFamily="2" charset="-78"/>
              </a:rPr>
              <a:t>book</a:t>
            </a:r>
            <a:endParaRPr kumimoji="1" lang="ko-KR" altLang="en-US" sz="4000" dirty="0">
              <a:latin typeface="Al Nile" pitchFamily="2" charset="-78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12331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BE8E04-6C68-C34B-BA5F-C289FFCFEB0D}"/>
              </a:ext>
            </a:extLst>
          </p:cNvPr>
          <p:cNvSpPr/>
          <p:nvPr/>
        </p:nvSpPr>
        <p:spPr>
          <a:xfrm>
            <a:off x="0" y="0"/>
            <a:ext cx="12192000" cy="7488694"/>
          </a:xfrm>
          <a:prstGeom prst="rect">
            <a:avLst/>
          </a:prstGeom>
          <a:solidFill>
            <a:srgbClr val="BEF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C56AB-CD00-8C46-9058-35A90755A520}"/>
              </a:ext>
            </a:extLst>
          </p:cNvPr>
          <p:cNvSpPr txBox="1"/>
          <p:nvPr/>
        </p:nvSpPr>
        <p:spPr>
          <a:xfrm>
            <a:off x="3658345" y="2636351"/>
            <a:ext cx="48753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3800" dirty="0">
                <a:solidFill>
                  <a:srgbClr val="F3FFCC"/>
                </a:solidFill>
                <a:highlight>
                  <a:srgbClr val="008000"/>
                </a:highlight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NOW?</a:t>
            </a:r>
            <a:endParaRPr kumimoji="1" lang="ko-KR" altLang="en-US" sz="13800" dirty="0">
              <a:solidFill>
                <a:srgbClr val="F3FFCC"/>
              </a:solidFill>
              <a:highlight>
                <a:srgbClr val="0080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908B308-B291-1445-9759-636EED4BAC06}"/>
              </a:ext>
            </a:extLst>
          </p:cNvPr>
          <p:cNvCxnSpPr>
            <a:cxnSpLocks/>
          </p:cNvCxnSpPr>
          <p:nvPr/>
        </p:nvCxnSpPr>
        <p:spPr>
          <a:xfrm>
            <a:off x="10323873" y="0"/>
            <a:ext cx="0" cy="2443152"/>
          </a:xfrm>
          <a:prstGeom prst="line">
            <a:avLst/>
          </a:prstGeom>
          <a:ln w="15875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6D44179-C911-6D49-94E2-0BCDB62AEF7F}"/>
              </a:ext>
            </a:extLst>
          </p:cNvPr>
          <p:cNvCxnSpPr>
            <a:cxnSpLocks/>
          </p:cNvCxnSpPr>
          <p:nvPr/>
        </p:nvCxnSpPr>
        <p:spPr>
          <a:xfrm flipH="1">
            <a:off x="9324769" y="2443152"/>
            <a:ext cx="2867232" cy="0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6757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40BE857-3C29-314A-A495-BE4FA996BD68}"/>
              </a:ext>
            </a:extLst>
          </p:cNvPr>
          <p:cNvCxnSpPr>
            <a:cxnSpLocks/>
          </p:cNvCxnSpPr>
          <p:nvPr/>
        </p:nvCxnSpPr>
        <p:spPr>
          <a:xfrm flipH="1">
            <a:off x="1" y="2443152"/>
            <a:ext cx="12191999" cy="0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C281A-02AD-9F40-B423-E1918E42D256}"/>
              </a:ext>
            </a:extLst>
          </p:cNvPr>
          <p:cNvSpPr txBox="1"/>
          <p:nvPr/>
        </p:nvSpPr>
        <p:spPr>
          <a:xfrm>
            <a:off x="875526" y="1931653"/>
            <a:ext cx="21371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1960</a:t>
            </a:r>
          </a:p>
          <a:p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당연하게 느껴졌던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소스코드 공개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7F977-0944-4B4B-9D2D-B4D65A843252}"/>
              </a:ext>
            </a:extLst>
          </p:cNvPr>
          <p:cNvSpPr txBox="1"/>
          <p:nvPr/>
        </p:nvSpPr>
        <p:spPr>
          <a:xfrm>
            <a:off x="2717107" y="1541685"/>
            <a:ext cx="26196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소프트웨어의 상업적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움직임</a:t>
            </a:r>
            <a:r>
              <a:rPr kumimoji="1" lang="en-US" altLang="ko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라이선스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r>
              <a:rPr kumimoji="1" lang="en-US" altLang="ko-KR" sz="28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1970</a:t>
            </a:r>
            <a:endParaRPr kumimoji="1" lang="ko-KR" altLang="en-US" sz="28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02B11-39C1-5345-B483-DE8A8676005D}"/>
              </a:ext>
            </a:extLst>
          </p:cNvPr>
          <p:cNvSpPr txBox="1"/>
          <p:nvPr/>
        </p:nvSpPr>
        <p:spPr>
          <a:xfrm>
            <a:off x="6855261" y="1931653"/>
            <a:ext cx="23727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1980</a:t>
            </a:r>
          </a:p>
          <a:p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자유소프트웨어 재단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GNU</a:t>
            </a:r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와 </a:t>
            </a:r>
            <a:r>
              <a:rPr kumimoji="1" lang="en-US" altLang="ko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GPL</a:t>
            </a:r>
          </a:p>
          <a:p>
            <a:endParaRPr kumimoji="1" lang="ko-KR" altLang="en-US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AAAD5-4A47-364D-AC57-3161EE37E694}"/>
              </a:ext>
            </a:extLst>
          </p:cNvPr>
          <p:cNvSpPr txBox="1"/>
          <p:nvPr/>
        </p:nvSpPr>
        <p:spPr>
          <a:xfrm>
            <a:off x="8696193" y="1541685"/>
            <a:ext cx="26196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리눅스 커널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오픈소스 소프트웨어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r"/>
            <a:r>
              <a:rPr kumimoji="1" lang="en-US" altLang="ko-KR" sz="28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1990</a:t>
            </a:r>
            <a:endParaRPr kumimoji="1" lang="ko-KR" altLang="en-US" sz="28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971744-5042-504B-B046-480ABFC3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61" y="3685979"/>
            <a:ext cx="2176005" cy="2053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56ECAF-0DEB-9145-9FB6-7FE8C03A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561" y="414887"/>
            <a:ext cx="3063867" cy="1516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A1B2D5-3867-304D-B51D-351FC2DD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66" y="2988235"/>
            <a:ext cx="2985429" cy="29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877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B0999CD-A0F9-CD4A-8BD7-E60A6EAC737D}"/>
              </a:ext>
            </a:extLst>
          </p:cNvPr>
          <p:cNvCxnSpPr>
            <a:cxnSpLocks/>
          </p:cNvCxnSpPr>
          <p:nvPr/>
        </p:nvCxnSpPr>
        <p:spPr>
          <a:xfrm flipH="1">
            <a:off x="2" y="2443152"/>
            <a:ext cx="2367417" cy="0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CDACBE9-9B4F-9448-9712-8F989760772C}"/>
              </a:ext>
            </a:extLst>
          </p:cNvPr>
          <p:cNvCxnSpPr>
            <a:cxnSpLocks/>
          </p:cNvCxnSpPr>
          <p:nvPr/>
        </p:nvCxnSpPr>
        <p:spPr>
          <a:xfrm flipH="1">
            <a:off x="1183711" y="2445816"/>
            <a:ext cx="11008287" cy="0"/>
          </a:xfrm>
          <a:prstGeom prst="line">
            <a:avLst/>
          </a:prstGeom>
          <a:ln w="88900">
            <a:solidFill>
              <a:srgbClr val="90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AB03846-39B6-9C4C-BDC2-B2C1A1E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0" y="2547025"/>
            <a:ext cx="5718131" cy="3969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A22E44-9FF8-BB4E-B4B3-575005F1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42" y="341593"/>
            <a:ext cx="9223041" cy="1902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B2CCF3-A359-0A48-AAF4-A79C583F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72" y="2438256"/>
            <a:ext cx="6057821" cy="46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65</Words>
  <Application>Microsoft Macintosh PowerPoint</Application>
  <PresentationFormat>와이드스크린</PresentationFormat>
  <Paragraphs>33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맑은 고딕</vt:lpstr>
      <vt:lpstr>AppleGothic</vt:lpstr>
      <vt:lpstr>HeadLineA</vt:lpstr>
      <vt:lpstr>Microsoft GothicNeo</vt:lpstr>
      <vt:lpstr>MS Gothic</vt:lpstr>
      <vt:lpstr>Abadi</vt:lpstr>
      <vt:lpstr>Aharoni</vt:lpstr>
      <vt:lpstr>Al Bayan Plain</vt:lpstr>
      <vt:lpstr>Al Nile</vt:lpstr>
      <vt:lpstr>Arial</vt:lpstr>
      <vt:lpstr>Calibri</vt:lpstr>
      <vt:lpstr>Ebrima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KIMSeoGwon</dc:creator>
  <cp:lastModifiedBy>KIMSeoGwon</cp:lastModifiedBy>
  <cp:revision>19</cp:revision>
  <dcterms:created xsi:type="dcterms:W3CDTF">2018-10-31T14:21:59Z</dcterms:created>
  <dcterms:modified xsi:type="dcterms:W3CDTF">2018-10-31T20:20:00Z</dcterms:modified>
</cp:coreProperties>
</file>